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4" autoAdjust="0"/>
    <p:restoredTop sz="94660"/>
  </p:normalViewPr>
  <p:slideViewPr>
    <p:cSldViewPr snapToGrid="0">
      <p:cViewPr varScale="1">
        <p:scale>
          <a:sx n="110" d="100"/>
          <a:sy n="110" d="100"/>
        </p:scale>
        <p:origin x="552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2_3">
  <dgm:title val=""/>
  <dgm:desc val=""/>
  <dgm:catLst>
    <dgm:cat type="accent2" pri="11300"/>
  </dgm:catLst>
  <dgm:styleLbl name="node0">
    <dgm:fillClrLst meth="repeat">
      <a:schemeClr val="accent2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>
        <a:shade val="80000"/>
      </a:schemeClr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>
        <a:shade val="80000"/>
      </a:schemeClr>
      <a:schemeClr val="accent2">
        <a:tint val="70000"/>
      </a:schemeClr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/>
    <dgm:txEffectClrLst/>
  </dgm:styleLbl>
  <dgm:styleLbl name="lnNode1">
    <dgm:fillClrLst>
      <a:schemeClr val="accent2">
        <a:shade val="80000"/>
      </a:schemeClr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shade val="80000"/>
        <a:alpha val="50000"/>
      </a:schemeClr>
      <a:schemeClr val="accent2">
        <a:tint val="7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2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>
        <a:shade val="90000"/>
      </a:schemeClr>
      <a:schemeClr val="accent2">
        <a:tint val="70000"/>
      </a:schemeClr>
    </dgm:fillClrLst>
    <dgm:linClrLst>
      <a:schemeClr val="accent2">
        <a:shade val="90000"/>
      </a:schemeClr>
      <a:schemeClr val="accent2">
        <a:tint val="70000"/>
      </a:schemeClr>
    </dgm:linClrLst>
    <dgm:effectClrLst/>
    <dgm:txLinClrLst/>
    <dgm:txFillClrLst/>
    <dgm:txEffectClrLst/>
  </dgm:styleLbl>
  <dgm:styleLbl name="fgSibTrans2D1">
    <dgm:fillClrLst>
      <a:schemeClr val="accent2">
        <a:shade val="90000"/>
      </a:schemeClr>
      <a:schemeClr val="accent2">
        <a:tint val="70000"/>
      </a:schemeClr>
    </dgm:fillClrLst>
    <dgm:linClrLst>
      <a:schemeClr val="accent2">
        <a:shade val="90000"/>
      </a:schemeClr>
      <a:schemeClr val="accent2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>
        <a:shade val="90000"/>
      </a:schemeClr>
      <a:schemeClr val="accent2">
        <a:tint val="70000"/>
      </a:schemeClr>
    </dgm:fillClrLst>
    <dgm:linClrLst>
      <a:schemeClr val="accent2">
        <a:shade val="90000"/>
      </a:schemeClr>
      <a:schemeClr val="accent2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sibTrans1D1">
    <dgm:fillClrLst>
      <a:schemeClr val="accent2">
        <a:shade val="90000"/>
      </a:schemeClr>
      <a:schemeClr val="accent2">
        <a:tint val="70000"/>
      </a:schemeClr>
    </dgm:fillClrLst>
    <dgm:linClrLst>
      <a:schemeClr val="accent2">
        <a:shade val="90000"/>
      </a:schemeClr>
      <a:schemeClr val="accent2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2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>
        <a:tint val="90000"/>
      </a:schemeClr>
    </dgm:fillClrLst>
    <dgm:linClrLst meth="repeat">
      <a:schemeClr val="accent2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2">
        <a:tint val="70000"/>
      </a:schemeClr>
    </dgm:fillClrLst>
    <dgm:linClrLst meth="repeat">
      <a:schemeClr val="accent2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2">
        <a:tint val="5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>
        <a:shade val="8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9000"/>
      </a:schemeClr>
    </dgm:fillClrLst>
    <dgm:linClrLst meth="repeat">
      <a:schemeClr val="accent2">
        <a:tint val="99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80000"/>
      </a:schemeClr>
    </dgm:fillClrLst>
    <dgm:linClrLst meth="repeat">
      <a:schemeClr val="accent2">
        <a:tint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70000"/>
      </a:schemeClr>
    </dgm:fillClrLst>
    <dgm:linClrLst meth="repeat">
      <a:schemeClr val="accent2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>
        <a:tint val="99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>
        <a:tint val="8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E88D4E1-4792-4D6D-831B-4180C4FA9E67}" type="doc">
      <dgm:prSet loTypeId="urn:microsoft.com/office/officeart/2005/8/layout/vList2" loCatId="list" qsTypeId="urn:microsoft.com/office/officeart/2005/8/quickstyle/simple3" qsCatId="simple" csTypeId="urn:microsoft.com/office/officeart/2005/8/colors/accent2_3" csCatId="accent2" phldr="1"/>
      <dgm:spPr/>
      <dgm:t>
        <a:bodyPr/>
        <a:lstStyle/>
        <a:p>
          <a:endParaRPr lang="en-GB"/>
        </a:p>
      </dgm:t>
    </dgm:pt>
    <dgm:pt modelId="{C2CDC07F-5315-4FD7-BF0E-CF7785F8E3FB}">
      <dgm:prSet phldrT="[Text]" custT="1"/>
      <dgm:spPr>
        <a:xfrm>
          <a:off x="0" y="24218"/>
          <a:ext cx="9091613" cy="898560"/>
        </a:xfrm>
        <a:prstGeom prst="roundRect">
          <a:avLst/>
        </a:prstGeom>
        <a:solidFill>
          <a:srgbClr val="40AAB8">
            <a:shade val="80000"/>
            <a:hueOff val="0"/>
            <a:satOff val="0"/>
            <a:lumOff val="0"/>
            <a:alphaOff val="0"/>
          </a:srgbClr>
        </a:soli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gm:spPr>
      <dgm:t>
        <a:bodyPr/>
        <a:lstStyle/>
        <a:p>
          <a:pPr algn="just">
            <a:buNone/>
          </a:pPr>
          <a:r>
            <a:rPr lang="ru-RU" sz="22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Окончательный уход от английского права и международных синдикатов: что делать с имеющимися кредитами и как правильнее перейти на российские рельсы.</a:t>
          </a:r>
          <a:endParaRPr lang="en-GB" sz="2200" b="1" u="none" dirty="0">
            <a:solidFill>
              <a:schemeClr val="bg1"/>
            </a:solidFill>
            <a:latin typeface="Arial" panose="020B0604020202020204" pitchFamily="34" charset="0"/>
            <a:ea typeface="+mn-ea"/>
            <a:cs typeface="Arial" panose="020B0604020202020204" pitchFamily="34" charset="0"/>
          </a:endParaRPr>
        </a:p>
      </dgm:t>
    </dgm:pt>
    <dgm:pt modelId="{8B9FA305-F8D2-46A7-913C-B8E73C919E37}" type="parTrans" cxnId="{A26FC4B2-5540-469B-A1E8-2A36FF1F2C9D}">
      <dgm:prSet/>
      <dgm:spPr/>
      <dgm:t>
        <a:bodyPr/>
        <a:lstStyle/>
        <a:p>
          <a:endParaRPr lang="en-GB"/>
        </a:p>
      </dgm:t>
    </dgm:pt>
    <dgm:pt modelId="{CA4D50BA-FE1E-4C6F-8516-E9A47C524DF6}" type="sibTrans" cxnId="{A26FC4B2-5540-469B-A1E8-2A36FF1F2C9D}">
      <dgm:prSet/>
      <dgm:spPr/>
      <dgm:t>
        <a:bodyPr/>
        <a:lstStyle/>
        <a:p>
          <a:endParaRPr lang="en-GB"/>
        </a:p>
      </dgm:t>
    </dgm:pt>
    <dgm:pt modelId="{05683835-68CB-40BD-9837-20B353C49E72}">
      <dgm:prSet custT="1"/>
      <dgm:spPr>
        <a:xfrm>
          <a:off x="0" y="1061018"/>
          <a:ext cx="9091613" cy="898560"/>
        </a:xfrm>
        <a:prstGeom prst="roundRect">
          <a:avLst/>
        </a:prstGeom>
        <a:solidFill>
          <a:srgbClr val="40AAB8">
            <a:shade val="80000"/>
            <a:hueOff val="35442"/>
            <a:satOff val="-3245"/>
            <a:lumOff val="6957"/>
            <a:alphaOff val="0"/>
          </a:srgbClr>
        </a:soli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gm:spPr>
      <dgm:t>
        <a:bodyPr/>
        <a:lstStyle/>
        <a:p>
          <a:pPr algn="just">
            <a:buNone/>
          </a:pPr>
          <a:r>
            <a:rPr lang="ru-RU" sz="2200" b="1" u="none" dirty="0">
              <a:solidFill>
                <a:sysClr val="window" lastClr="FFFFFF"/>
              </a:solidFill>
              <a:latin typeface="Arial"/>
              <a:ea typeface="+mn-ea"/>
              <a:cs typeface="+mn-cs"/>
            </a:rPr>
            <a:t>Организация синдиката в новых условиях: взгляды кредитора, заемщика и юриста.</a:t>
          </a:r>
          <a:endParaRPr lang="en-GB" sz="2200" b="1" u="none" dirty="0">
            <a:solidFill>
              <a:sysClr val="window" lastClr="FFFFFF"/>
            </a:solidFill>
            <a:latin typeface="Arial"/>
            <a:ea typeface="+mn-ea"/>
            <a:cs typeface="+mn-cs"/>
          </a:endParaRPr>
        </a:p>
      </dgm:t>
    </dgm:pt>
    <dgm:pt modelId="{6566FE8F-6CB6-489B-B63B-AF47828A5897}" type="parTrans" cxnId="{B6463D7C-D297-43E7-AEFB-A78E2ABC54DF}">
      <dgm:prSet/>
      <dgm:spPr/>
      <dgm:t>
        <a:bodyPr/>
        <a:lstStyle/>
        <a:p>
          <a:endParaRPr lang="en-GB"/>
        </a:p>
      </dgm:t>
    </dgm:pt>
    <dgm:pt modelId="{EBA8EC6D-5ED1-4958-A528-0F00BC833347}" type="sibTrans" cxnId="{B6463D7C-D297-43E7-AEFB-A78E2ABC54DF}">
      <dgm:prSet/>
      <dgm:spPr/>
      <dgm:t>
        <a:bodyPr/>
        <a:lstStyle/>
        <a:p>
          <a:endParaRPr lang="en-GB"/>
        </a:p>
      </dgm:t>
    </dgm:pt>
    <dgm:pt modelId="{61E0B031-3980-45BD-83D7-16728E77887A}">
      <dgm:prSet custT="1"/>
      <dgm:spPr>
        <a:xfrm>
          <a:off x="0" y="2097818"/>
          <a:ext cx="9091613" cy="898560"/>
        </a:xfrm>
        <a:prstGeom prst="roundRect">
          <a:avLst/>
        </a:prstGeom>
        <a:solidFill>
          <a:srgbClr val="40AAB8">
            <a:shade val="80000"/>
            <a:hueOff val="70885"/>
            <a:satOff val="-6489"/>
            <a:lumOff val="13915"/>
            <a:alphaOff val="0"/>
          </a:srgbClr>
        </a:soli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gm:spPr>
      <dgm:t>
        <a:bodyPr/>
        <a:lstStyle/>
        <a:p>
          <a:pPr algn="just">
            <a:buNone/>
          </a:pPr>
          <a:r>
            <a:rPr lang="ru-RU" sz="22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Новый тип заемщиков: </a:t>
          </a:r>
          <a:r>
            <a:rPr lang="ru-RU" sz="2200" b="1" dirty="0" err="1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редомицилированные</a:t>
          </a:r>
          <a:r>
            <a:rPr lang="ru-RU" sz="22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 компании</a:t>
          </a:r>
          <a:r>
            <a:rPr lang="ru-RU" sz="2200" b="1" dirty="0">
              <a:solidFill>
                <a:schemeClr val="bg1"/>
              </a:solidFill>
            </a:rPr>
            <a:t>.</a:t>
          </a:r>
          <a:endParaRPr lang="en-GB" sz="2200" b="1" u="none" dirty="0">
            <a:solidFill>
              <a:schemeClr val="bg1"/>
            </a:solidFill>
            <a:latin typeface="Arial"/>
            <a:ea typeface="+mn-ea"/>
            <a:cs typeface="+mn-cs"/>
          </a:endParaRPr>
        </a:p>
      </dgm:t>
    </dgm:pt>
    <dgm:pt modelId="{77CC7009-BD1C-4B3F-A8E9-F545BEFB2CF5}" type="parTrans" cxnId="{B4D9DA99-C994-4DFA-A85B-A5BC09A5CF5D}">
      <dgm:prSet/>
      <dgm:spPr/>
      <dgm:t>
        <a:bodyPr/>
        <a:lstStyle/>
        <a:p>
          <a:endParaRPr lang="en-GB"/>
        </a:p>
      </dgm:t>
    </dgm:pt>
    <dgm:pt modelId="{7EE5916A-57AE-4DF9-A018-ACFED64A5C06}" type="sibTrans" cxnId="{B4D9DA99-C994-4DFA-A85B-A5BC09A5CF5D}">
      <dgm:prSet/>
      <dgm:spPr/>
      <dgm:t>
        <a:bodyPr/>
        <a:lstStyle/>
        <a:p>
          <a:endParaRPr lang="en-GB"/>
        </a:p>
      </dgm:t>
    </dgm:pt>
    <dgm:pt modelId="{6DB698F8-84F7-4DF1-8589-24432227979A}">
      <dgm:prSet custT="1"/>
      <dgm:spPr>
        <a:xfrm>
          <a:off x="0" y="3134618"/>
          <a:ext cx="9091613" cy="898560"/>
        </a:xfrm>
        <a:prstGeom prst="roundRect">
          <a:avLst/>
        </a:prstGeom>
        <a:solidFill>
          <a:srgbClr val="40AAB8">
            <a:shade val="80000"/>
            <a:hueOff val="106327"/>
            <a:satOff val="-9734"/>
            <a:lumOff val="20872"/>
            <a:alphaOff val="0"/>
          </a:srgbClr>
        </a:soli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gm:spPr>
      <dgm:t>
        <a:bodyPr/>
        <a:lstStyle/>
        <a:p>
          <a:pPr algn="just">
            <a:buNone/>
          </a:pPr>
          <a:r>
            <a:rPr lang="ru-RU" sz="22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О чем будут спорить участники синдикатов, а также куда бежать кредитору, если заемщик банкрот.</a:t>
          </a:r>
          <a:endParaRPr lang="en-GB" sz="2200" b="1" u="none" dirty="0">
            <a:solidFill>
              <a:schemeClr val="bg1"/>
            </a:solidFill>
            <a:latin typeface="Arial" panose="020B0604020202020204" pitchFamily="34" charset="0"/>
            <a:ea typeface="+mn-ea"/>
            <a:cs typeface="Arial" panose="020B0604020202020204" pitchFamily="34" charset="0"/>
          </a:endParaRPr>
        </a:p>
      </dgm:t>
    </dgm:pt>
    <dgm:pt modelId="{2029A1F0-7DC4-4603-88D3-71849579C8C9}" type="parTrans" cxnId="{2D6A50A9-3FE8-490B-B59C-F1BD5FDAC6DA}">
      <dgm:prSet/>
      <dgm:spPr/>
      <dgm:t>
        <a:bodyPr/>
        <a:lstStyle/>
        <a:p>
          <a:endParaRPr lang="en-GB"/>
        </a:p>
      </dgm:t>
    </dgm:pt>
    <dgm:pt modelId="{E2582691-1CCC-4C61-8702-CACF6E63B6D7}" type="sibTrans" cxnId="{2D6A50A9-3FE8-490B-B59C-F1BD5FDAC6DA}">
      <dgm:prSet/>
      <dgm:spPr/>
      <dgm:t>
        <a:bodyPr/>
        <a:lstStyle/>
        <a:p>
          <a:endParaRPr lang="en-GB"/>
        </a:p>
      </dgm:t>
    </dgm:pt>
    <dgm:pt modelId="{2FB774B7-F017-46D4-9B4D-6FFA9856486C}">
      <dgm:prSet custT="1"/>
      <dgm:spPr>
        <a:xfrm>
          <a:off x="0" y="4171418"/>
          <a:ext cx="9091613" cy="898560"/>
        </a:xfrm>
        <a:prstGeom prst="roundRect">
          <a:avLst/>
        </a:prstGeom>
        <a:solidFill>
          <a:srgbClr val="40AAB8">
            <a:shade val="80000"/>
            <a:hueOff val="141769"/>
            <a:satOff val="-12979"/>
            <a:lumOff val="27829"/>
            <a:alphaOff val="0"/>
          </a:srgbClr>
        </a:soli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gm:spPr>
      <dgm:t>
        <a:bodyPr/>
        <a:lstStyle/>
        <a:p>
          <a:pPr algn="just">
            <a:buNone/>
          </a:pPr>
          <a:r>
            <a:rPr lang="ru-RU" sz="22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Взгляд на рынок будущего: есть ли неожиданные возможности и новые заемщики?</a:t>
          </a:r>
          <a:endParaRPr lang="en-GB" sz="2200" b="1" u="none" dirty="0">
            <a:solidFill>
              <a:schemeClr val="bg1"/>
            </a:solidFill>
            <a:latin typeface="Arial" panose="020B0604020202020204" pitchFamily="34" charset="0"/>
            <a:ea typeface="+mn-ea"/>
            <a:cs typeface="Arial" panose="020B0604020202020204" pitchFamily="34" charset="0"/>
          </a:endParaRPr>
        </a:p>
      </dgm:t>
    </dgm:pt>
    <dgm:pt modelId="{195148B4-7DBE-4761-9A38-DCB383E4BB6E}" type="parTrans" cxnId="{D38880F9-0B6A-471E-A82F-FBFF103C7C8F}">
      <dgm:prSet/>
      <dgm:spPr/>
      <dgm:t>
        <a:bodyPr/>
        <a:lstStyle/>
        <a:p>
          <a:endParaRPr lang="en-GB"/>
        </a:p>
      </dgm:t>
    </dgm:pt>
    <dgm:pt modelId="{9F24D4F6-C77F-4A8C-B358-153269D126E0}" type="sibTrans" cxnId="{D38880F9-0B6A-471E-A82F-FBFF103C7C8F}">
      <dgm:prSet/>
      <dgm:spPr/>
      <dgm:t>
        <a:bodyPr/>
        <a:lstStyle/>
        <a:p>
          <a:endParaRPr lang="en-GB"/>
        </a:p>
      </dgm:t>
    </dgm:pt>
    <dgm:pt modelId="{888C5465-5030-4A3E-A551-D194D975ED7B}" type="pres">
      <dgm:prSet presAssocID="{2E88D4E1-4792-4D6D-831B-4180C4FA9E67}" presName="linear" presStyleCnt="0">
        <dgm:presLayoutVars>
          <dgm:animLvl val="lvl"/>
          <dgm:resizeHandles val="exact"/>
        </dgm:presLayoutVars>
      </dgm:prSet>
      <dgm:spPr/>
    </dgm:pt>
    <dgm:pt modelId="{AEEDC71E-8A85-44C0-AD8A-44EB76215443}" type="pres">
      <dgm:prSet presAssocID="{C2CDC07F-5315-4FD7-BF0E-CF7785F8E3FB}" presName="parentText" presStyleLbl="node1" presStyleIdx="0" presStyleCnt="5">
        <dgm:presLayoutVars>
          <dgm:chMax val="0"/>
          <dgm:bulletEnabled val="1"/>
        </dgm:presLayoutVars>
      </dgm:prSet>
      <dgm:spPr/>
    </dgm:pt>
    <dgm:pt modelId="{B2045C68-AE9D-41B8-8266-880C2B252504}" type="pres">
      <dgm:prSet presAssocID="{CA4D50BA-FE1E-4C6F-8516-E9A47C524DF6}" presName="spacer" presStyleCnt="0"/>
      <dgm:spPr/>
    </dgm:pt>
    <dgm:pt modelId="{598ACF6E-9DD0-4FAA-85EB-C566FB48866D}" type="pres">
      <dgm:prSet presAssocID="{05683835-68CB-40BD-9837-20B353C49E72}" presName="parentText" presStyleLbl="node1" presStyleIdx="1" presStyleCnt="5">
        <dgm:presLayoutVars>
          <dgm:chMax val="0"/>
          <dgm:bulletEnabled val="1"/>
        </dgm:presLayoutVars>
      </dgm:prSet>
      <dgm:spPr/>
    </dgm:pt>
    <dgm:pt modelId="{FD4D6731-1E9B-4AEB-98AB-D6012D060495}" type="pres">
      <dgm:prSet presAssocID="{EBA8EC6D-5ED1-4958-A528-0F00BC833347}" presName="spacer" presStyleCnt="0"/>
      <dgm:spPr/>
    </dgm:pt>
    <dgm:pt modelId="{64DD9AC5-3CB0-4701-8105-583E1EF48901}" type="pres">
      <dgm:prSet presAssocID="{61E0B031-3980-45BD-83D7-16728E77887A}" presName="parentText" presStyleLbl="node1" presStyleIdx="2" presStyleCnt="5">
        <dgm:presLayoutVars>
          <dgm:chMax val="0"/>
          <dgm:bulletEnabled val="1"/>
        </dgm:presLayoutVars>
      </dgm:prSet>
      <dgm:spPr/>
    </dgm:pt>
    <dgm:pt modelId="{EAD09690-8648-4DBA-A9E9-532102F52FEC}" type="pres">
      <dgm:prSet presAssocID="{7EE5916A-57AE-4DF9-A018-ACFED64A5C06}" presName="spacer" presStyleCnt="0"/>
      <dgm:spPr/>
    </dgm:pt>
    <dgm:pt modelId="{FE54CD87-CFED-426C-8D04-C14C2012AA96}" type="pres">
      <dgm:prSet presAssocID="{6DB698F8-84F7-4DF1-8589-24432227979A}" presName="parentText" presStyleLbl="node1" presStyleIdx="3" presStyleCnt="5">
        <dgm:presLayoutVars>
          <dgm:chMax val="0"/>
          <dgm:bulletEnabled val="1"/>
        </dgm:presLayoutVars>
      </dgm:prSet>
      <dgm:spPr/>
    </dgm:pt>
    <dgm:pt modelId="{5C48D332-F217-417C-B714-8B0B13EC4AC5}" type="pres">
      <dgm:prSet presAssocID="{E2582691-1CCC-4C61-8702-CACF6E63B6D7}" presName="spacer" presStyleCnt="0"/>
      <dgm:spPr/>
    </dgm:pt>
    <dgm:pt modelId="{AE47957D-420A-41E0-9F69-8FEF2E9B5180}" type="pres">
      <dgm:prSet presAssocID="{2FB774B7-F017-46D4-9B4D-6FFA9856486C}" presName="parentText" presStyleLbl="node1" presStyleIdx="4" presStyleCnt="5">
        <dgm:presLayoutVars>
          <dgm:chMax val="0"/>
          <dgm:bulletEnabled val="1"/>
        </dgm:presLayoutVars>
      </dgm:prSet>
      <dgm:spPr/>
    </dgm:pt>
  </dgm:ptLst>
  <dgm:cxnLst>
    <dgm:cxn modelId="{49EF491E-8043-4362-807E-87AC1CEA7DC4}" type="presOf" srcId="{2E88D4E1-4792-4D6D-831B-4180C4FA9E67}" destId="{888C5465-5030-4A3E-A551-D194D975ED7B}" srcOrd="0" destOrd="0" presId="urn:microsoft.com/office/officeart/2005/8/layout/vList2"/>
    <dgm:cxn modelId="{39C24856-168C-4D5E-8096-516DB75051BC}" type="presOf" srcId="{C2CDC07F-5315-4FD7-BF0E-CF7785F8E3FB}" destId="{AEEDC71E-8A85-44C0-AD8A-44EB76215443}" srcOrd="0" destOrd="0" presId="urn:microsoft.com/office/officeart/2005/8/layout/vList2"/>
    <dgm:cxn modelId="{B6463D7C-D297-43E7-AEFB-A78E2ABC54DF}" srcId="{2E88D4E1-4792-4D6D-831B-4180C4FA9E67}" destId="{05683835-68CB-40BD-9837-20B353C49E72}" srcOrd="1" destOrd="0" parTransId="{6566FE8F-6CB6-489B-B63B-AF47828A5897}" sibTransId="{EBA8EC6D-5ED1-4958-A528-0F00BC833347}"/>
    <dgm:cxn modelId="{B4D9DA99-C994-4DFA-A85B-A5BC09A5CF5D}" srcId="{2E88D4E1-4792-4D6D-831B-4180C4FA9E67}" destId="{61E0B031-3980-45BD-83D7-16728E77887A}" srcOrd="2" destOrd="0" parTransId="{77CC7009-BD1C-4B3F-A8E9-F545BEFB2CF5}" sibTransId="{7EE5916A-57AE-4DF9-A018-ACFED64A5C06}"/>
    <dgm:cxn modelId="{EAC047A4-B7F2-4DA8-8E54-6389D191DD9E}" type="presOf" srcId="{05683835-68CB-40BD-9837-20B353C49E72}" destId="{598ACF6E-9DD0-4FAA-85EB-C566FB48866D}" srcOrd="0" destOrd="0" presId="urn:microsoft.com/office/officeart/2005/8/layout/vList2"/>
    <dgm:cxn modelId="{2D6A50A9-3FE8-490B-B59C-F1BD5FDAC6DA}" srcId="{2E88D4E1-4792-4D6D-831B-4180C4FA9E67}" destId="{6DB698F8-84F7-4DF1-8589-24432227979A}" srcOrd="3" destOrd="0" parTransId="{2029A1F0-7DC4-4603-88D3-71849579C8C9}" sibTransId="{E2582691-1CCC-4C61-8702-CACF6E63B6D7}"/>
    <dgm:cxn modelId="{658890AC-C3DD-4413-B6F6-7FC3FC1B0122}" type="presOf" srcId="{2FB774B7-F017-46D4-9B4D-6FFA9856486C}" destId="{AE47957D-420A-41E0-9F69-8FEF2E9B5180}" srcOrd="0" destOrd="0" presId="urn:microsoft.com/office/officeart/2005/8/layout/vList2"/>
    <dgm:cxn modelId="{A26FC4B2-5540-469B-A1E8-2A36FF1F2C9D}" srcId="{2E88D4E1-4792-4D6D-831B-4180C4FA9E67}" destId="{C2CDC07F-5315-4FD7-BF0E-CF7785F8E3FB}" srcOrd="0" destOrd="0" parTransId="{8B9FA305-F8D2-46A7-913C-B8E73C919E37}" sibTransId="{CA4D50BA-FE1E-4C6F-8516-E9A47C524DF6}"/>
    <dgm:cxn modelId="{2C5CFAD1-F62E-4AB7-AC72-A8554171C373}" type="presOf" srcId="{61E0B031-3980-45BD-83D7-16728E77887A}" destId="{64DD9AC5-3CB0-4701-8105-583E1EF48901}" srcOrd="0" destOrd="0" presId="urn:microsoft.com/office/officeart/2005/8/layout/vList2"/>
    <dgm:cxn modelId="{99A0FEE7-6CEB-4A78-81C1-A35A1D1C9116}" type="presOf" srcId="{6DB698F8-84F7-4DF1-8589-24432227979A}" destId="{FE54CD87-CFED-426C-8D04-C14C2012AA96}" srcOrd="0" destOrd="0" presId="urn:microsoft.com/office/officeart/2005/8/layout/vList2"/>
    <dgm:cxn modelId="{D38880F9-0B6A-471E-A82F-FBFF103C7C8F}" srcId="{2E88D4E1-4792-4D6D-831B-4180C4FA9E67}" destId="{2FB774B7-F017-46D4-9B4D-6FFA9856486C}" srcOrd="4" destOrd="0" parTransId="{195148B4-7DBE-4761-9A38-DCB383E4BB6E}" sibTransId="{9F24D4F6-C77F-4A8C-B358-153269D126E0}"/>
    <dgm:cxn modelId="{C0C62B28-B23E-4136-A052-980097A0A387}" type="presParOf" srcId="{888C5465-5030-4A3E-A551-D194D975ED7B}" destId="{AEEDC71E-8A85-44C0-AD8A-44EB76215443}" srcOrd="0" destOrd="0" presId="urn:microsoft.com/office/officeart/2005/8/layout/vList2"/>
    <dgm:cxn modelId="{7483820E-38E0-4148-97D6-381E856FCD69}" type="presParOf" srcId="{888C5465-5030-4A3E-A551-D194D975ED7B}" destId="{B2045C68-AE9D-41B8-8266-880C2B252504}" srcOrd="1" destOrd="0" presId="urn:microsoft.com/office/officeart/2005/8/layout/vList2"/>
    <dgm:cxn modelId="{E87B4041-F8E5-4A80-BE43-8C4A6DD607AC}" type="presParOf" srcId="{888C5465-5030-4A3E-A551-D194D975ED7B}" destId="{598ACF6E-9DD0-4FAA-85EB-C566FB48866D}" srcOrd="2" destOrd="0" presId="urn:microsoft.com/office/officeart/2005/8/layout/vList2"/>
    <dgm:cxn modelId="{53A56ED5-7A75-47B9-B54B-F3B8EFC5857F}" type="presParOf" srcId="{888C5465-5030-4A3E-A551-D194D975ED7B}" destId="{FD4D6731-1E9B-4AEB-98AB-D6012D060495}" srcOrd="3" destOrd="0" presId="urn:microsoft.com/office/officeart/2005/8/layout/vList2"/>
    <dgm:cxn modelId="{41B636E7-A5F8-45F8-9816-6ACF9FB72E46}" type="presParOf" srcId="{888C5465-5030-4A3E-A551-D194D975ED7B}" destId="{64DD9AC5-3CB0-4701-8105-583E1EF48901}" srcOrd="4" destOrd="0" presId="urn:microsoft.com/office/officeart/2005/8/layout/vList2"/>
    <dgm:cxn modelId="{C2A4D387-643B-4CFF-950C-3614754A8089}" type="presParOf" srcId="{888C5465-5030-4A3E-A551-D194D975ED7B}" destId="{EAD09690-8648-4DBA-A9E9-532102F52FEC}" srcOrd="5" destOrd="0" presId="urn:microsoft.com/office/officeart/2005/8/layout/vList2"/>
    <dgm:cxn modelId="{E7B8E276-DB97-4693-BBD9-EFE4B1C7D209}" type="presParOf" srcId="{888C5465-5030-4A3E-A551-D194D975ED7B}" destId="{FE54CD87-CFED-426C-8D04-C14C2012AA96}" srcOrd="6" destOrd="0" presId="urn:microsoft.com/office/officeart/2005/8/layout/vList2"/>
    <dgm:cxn modelId="{EBBD7DA9-4AE8-4D9A-BA31-B97DB45861FB}" type="presParOf" srcId="{888C5465-5030-4A3E-A551-D194D975ED7B}" destId="{5C48D332-F217-417C-B714-8B0B13EC4AC5}" srcOrd="7" destOrd="0" presId="urn:microsoft.com/office/officeart/2005/8/layout/vList2"/>
    <dgm:cxn modelId="{6A735CF2-D46C-494B-91C3-BD953C91D30E}" type="presParOf" srcId="{888C5465-5030-4A3E-A551-D194D975ED7B}" destId="{AE47957D-420A-41E0-9F69-8FEF2E9B5180}" srcOrd="8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EEDC71E-8A85-44C0-AD8A-44EB76215443}">
      <dsp:nvSpPr>
        <dsp:cNvPr id="0" name=""/>
        <dsp:cNvSpPr/>
      </dsp:nvSpPr>
      <dsp:spPr>
        <a:xfrm>
          <a:off x="0" y="1368"/>
          <a:ext cx="10284822" cy="936914"/>
        </a:xfrm>
        <a:prstGeom prst="roundRect">
          <a:avLst/>
        </a:prstGeom>
        <a:solidFill>
          <a:srgbClr val="40AAB8">
            <a:shade val="80000"/>
            <a:hueOff val="0"/>
            <a:satOff val="0"/>
            <a:lumOff val="0"/>
            <a:alphaOff val="0"/>
          </a:srgbClr>
        </a:soli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just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200" b="1" kern="12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Окончательный уход от английского права и международных синдикатов: что делать с имеющимися кредитами и как правильнее перейти на российские рельсы.</a:t>
          </a:r>
          <a:endParaRPr lang="en-GB" sz="2200" b="1" u="none" kern="1200" dirty="0">
            <a:solidFill>
              <a:schemeClr val="bg1"/>
            </a:solidFill>
            <a:latin typeface="Arial" panose="020B0604020202020204" pitchFamily="34" charset="0"/>
            <a:ea typeface="+mn-ea"/>
            <a:cs typeface="Arial" panose="020B0604020202020204" pitchFamily="34" charset="0"/>
          </a:endParaRPr>
        </a:p>
      </dsp:txBody>
      <dsp:txXfrm>
        <a:off x="45736" y="47104"/>
        <a:ext cx="10193350" cy="845442"/>
      </dsp:txXfrm>
    </dsp:sp>
    <dsp:sp modelId="{598ACF6E-9DD0-4FAA-85EB-C566FB48866D}">
      <dsp:nvSpPr>
        <dsp:cNvPr id="0" name=""/>
        <dsp:cNvSpPr/>
      </dsp:nvSpPr>
      <dsp:spPr>
        <a:xfrm>
          <a:off x="0" y="949813"/>
          <a:ext cx="10284822" cy="936914"/>
        </a:xfrm>
        <a:prstGeom prst="roundRect">
          <a:avLst/>
        </a:prstGeom>
        <a:solidFill>
          <a:srgbClr val="40AAB8">
            <a:shade val="80000"/>
            <a:hueOff val="35442"/>
            <a:satOff val="-3245"/>
            <a:lumOff val="6957"/>
            <a:alphaOff val="0"/>
          </a:srgbClr>
        </a:soli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just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200" b="1" u="none" kern="1200" dirty="0">
              <a:solidFill>
                <a:sysClr val="window" lastClr="FFFFFF"/>
              </a:solidFill>
              <a:latin typeface="Arial"/>
              <a:ea typeface="+mn-ea"/>
              <a:cs typeface="+mn-cs"/>
            </a:rPr>
            <a:t>Организация синдиката в новых условиях: взгляды кредитора, заемщика и юриста.</a:t>
          </a:r>
          <a:endParaRPr lang="en-GB" sz="2200" b="1" u="none" kern="1200" dirty="0">
            <a:solidFill>
              <a:sysClr val="window" lastClr="FFFFFF"/>
            </a:solidFill>
            <a:latin typeface="Arial"/>
            <a:ea typeface="+mn-ea"/>
            <a:cs typeface="+mn-cs"/>
          </a:endParaRPr>
        </a:p>
      </dsp:txBody>
      <dsp:txXfrm>
        <a:off x="45736" y="995549"/>
        <a:ext cx="10193350" cy="845442"/>
      </dsp:txXfrm>
    </dsp:sp>
    <dsp:sp modelId="{64DD9AC5-3CB0-4701-8105-583E1EF48901}">
      <dsp:nvSpPr>
        <dsp:cNvPr id="0" name=""/>
        <dsp:cNvSpPr/>
      </dsp:nvSpPr>
      <dsp:spPr>
        <a:xfrm>
          <a:off x="0" y="1898258"/>
          <a:ext cx="10284822" cy="936914"/>
        </a:xfrm>
        <a:prstGeom prst="roundRect">
          <a:avLst/>
        </a:prstGeom>
        <a:solidFill>
          <a:srgbClr val="40AAB8">
            <a:shade val="80000"/>
            <a:hueOff val="70885"/>
            <a:satOff val="-6489"/>
            <a:lumOff val="13915"/>
            <a:alphaOff val="0"/>
          </a:srgbClr>
        </a:soli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just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200" b="1" kern="12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Новый тип заемщиков: </a:t>
          </a:r>
          <a:r>
            <a:rPr lang="ru-RU" sz="2200" b="1" kern="1200" dirty="0" err="1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редомицилированные</a:t>
          </a:r>
          <a:r>
            <a:rPr lang="ru-RU" sz="2200" b="1" kern="12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 компании</a:t>
          </a:r>
          <a:r>
            <a:rPr lang="ru-RU" sz="2200" b="1" kern="1200" dirty="0">
              <a:solidFill>
                <a:schemeClr val="bg1"/>
              </a:solidFill>
            </a:rPr>
            <a:t>.</a:t>
          </a:r>
          <a:endParaRPr lang="en-GB" sz="2200" b="1" u="none" kern="1200" dirty="0">
            <a:solidFill>
              <a:schemeClr val="bg1"/>
            </a:solidFill>
            <a:latin typeface="Arial"/>
            <a:ea typeface="+mn-ea"/>
            <a:cs typeface="+mn-cs"/>
          </a:endParaRPr>
        </a:p>
      </dsp:txBody>
      <dsp:txXfrm>
        <a:off x="45736" y="1943994"/>
        <a:ext cx="10193350" cy="845442"/>
      </dsp:txXfrm>
    </dsp:sp>
    <dsp:sp modelId="{FE54CD87-CFED-426C-8D04-C14C2012AA96}">
      <dsp:nvSpPr>
        <dsp:cNvPr id="0" name=""/>
        <dsp:cNvSpPr/>
      </dsp:nvSpPr>
      <dsp:spPr>
        <a:xfrm>
          <a:off x="0" y="2846704"/>
          <a:ext cx="10284822" cy="936914"/>
        </a:xfrm>
        <a:prstGeom prst="roundRect">
          <a:avLst/>
        </a:prstGeom>
        <a:solidFill>
          <a:srgbClr val="40AAB8">
            <a:shade val="80000"/>
            <a:hueOff val="106327"/>
            <a:satOff val="-9734"/>
            <a:lumOff val="20872"/>
            <a:alphaOff val="0"/>
          </a:srgbClr>
        </a:soli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just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200" b="1" kern="12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О чем будут спорить участники синдикатов, а также куда бежать кредитору, если заемщик банкрот.</a:t>
          </a:r>
          <a:endParaRPr lang="en-GB" sz="2200" b="1" u="none" kern="1200" dirty="0">
            <a:solidFill>
              <a:schemeClr val="bg1"/>
            </a:solidFill>
            <a:latin typeface="Arial" panose="020B0604020202020204" pitchFamily="34" charset="0"/>
            <a:ea typeface="+mn-ea"/>
            <a:cs typeface="Arial" panose="020B0604020202020204" pitchFamily="34" charset="0"/>
          </a:endParaRPr>
        </a:p>
      </dsp:txBody>
      <dsp:txXfrm>
        <a:off x="45736" y="2892440"/>
        <a:ext cx="10193350" cy="845442"/>
      </dsp:txXfrm>
    </dsp:sp>
    <dsp:sp modelId="{AE47957D-420A-41E0-9F69-8FEF2E9B5180}">
      <dsp:nvSpPr>
        <dsp:cNvPr id="0" name=""/>
        <dsp:cNvSpPr/>
      </dsp:nvSpPr>
      <dsp:spPr>
        <a:xfrm>
          <a:off x="0" y="3795149"/>
          <a:ext cx="10284822" cy="936914"/>
        </a:xfrm>
        <a:prstGeom prst="roundRect">
          <a:avLst/>
        </a:prstGeom>
        <a:solidFill>
          <a:srgbClr val="40AAB8">
            <a:shade val="80000"/>
            <a:hueOff val="141769"/>
            <a:satOff val="-12979"/>
            <a:lumOff val="27829"/>
            <a:alphaOff val="0"/>
          </a:srgbClr>
        </a:soli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just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200" b="1" kern="12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Взгляд на рынок будущего: есть ли неожиданные возможности и новые заемщики?</a:t>
          </a:r>
          <a:endParaRPr lang="en-GB" sz="2200" b="1" u="none" kern="1200" dirty="0">
            <a:solidFill>
              <a:schemeClr val="bg1"/>
            </a:solidFill>
            <a:latin typeface="Arial" panose="020B0604020202020204" pitchFamily="34" charset="0"/>
            <a:ea typeface="+mn-ea"/>
            <a:cs typeface="Arial" panose="020B0604020202020204" pitchFamily="34" charset="0"/>
          </a:endParaRPr>
        </a:p>
      </dsp:txBody>
      <dsp:txXfrm>
        <a:off x="45736" y="3840885"/>
        <a:ext cx="10193350" cy="84544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39ECBD-2AEA-0858-8BEA-E0D83EFF849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6A11957-05A2-E065-4B39-FEE34A6B18D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51AC7BA-320E-4EF9-8095-C8AB73AA66A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EDC1CE-93F9-4191-961E-C4995705CA3E}" type="datetimeFigureOut">
              <a:rPr lang="en-US" smtClean="0"/>
              <a:t>10/10/2022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955FFC1-84F5-9CEF-43AC-2A3100E27A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1E4632C-CE40-3523-ED86-A32612A968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179D9C-6BAC-4387-A8A0-77A5697948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804010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4523A57-B920-CDD4-290B-31612F9DAA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B8A758E-6CA7-430F-2323-199CB2BDED7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C2E89D8-C01A-FC37-156B-BBA22A8E861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EDC1CE-93F9-4191-961E-C4995705CA3E}" type="datetimeFigureOut">
              <a:rPr lang="en-US" smtClean="0"/>
              <a:t>10/10/2022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36FB9C8-25D0-C3D2-1D00-0C1BE4C761D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6A58DEF-38F4-5D9F-0C05-8C0A4B4AA2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179D9C-6BAC-4387-A8A0-77A5697948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3629171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A2C7370-F308-CA1E-399C-8390195F232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60EC661-1BD4-E8C0-C732-E1FEB94FE09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CCECF51-377C-5BAA-8C97-AA4CF5E6A79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EDC1CE-93F9-4191-961E-C4995705CA3E}" type="datetimeFigureOut">
              <a:rPr lang="en-US" smtClean="0"/>
              <a:t>10/10/2022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B568E62-BC65-DA72-B3BF-A3828251F6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FB9961B-E983-A593-CED0-C2D1879A4D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179D9C-6BAC-4387-A8A0-77A5697948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7450647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17B2AC7-B125-9925-0253-0A54EEE5D4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3A9A6D6-62F0-5E3C-3660-F96DCE8F434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43ECDEC-7957-9CD2-2F0A-2DC7E13C3E7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D69BAA8-CD66-7BD9-DC6A-25AC8A67582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EDC1CE-93F9-4191-961E-C4995705CA3E}" type="datetimeFigureOut">
              <a:rPr lang="en-US" smtClean="0"/>
              <a:t>10/10/2022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A4EAFF4-A072-B35A-2DD2-5305B011F7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CCF2DA4-6B14-26AD-29F2-67384D6976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179D9C-6BAC-4387-A8A0-77A5697948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483560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527837-B183-6B77-4F19-1F14655DB21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500FBFA-0FD7-2B2D-D8AE-017875F86F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0B8B51A-0663-2DC2-D905-1BB904BB506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53C5290-3EDB-0593-081C-3F47B57F277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2868B40C-FCF1-3350-E203-70426CD4933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E6EC7BFB-389D-9942-DF6D-4C71C39DF9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EDC1CE-93F9-4191-961E-C4995705CA3E}" type="datetimeFigureOut">
              <a:rPr lang="en-US" smtClean="0"/>
              <a:t>10/10/2022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139795F8-612F-14F8-B42B-211450BB31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2F994A65-6950-498C-7E78-297F267697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179D9C-6BAC-4387-A8A0-77A5697948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576425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F16EFDC-8C79-54B4-400C-2FB415C1287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E90C36B-001D-DC6A-3F94-06D12B7058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EDC1CE-93F9-4191-961E-C4995705CA3E}" type="datetimeFigureOut">
              <a:rPr lang="en-US" smtClean="0"/>
              <a:t>10/10/2022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3BC8DA8-A00F-822A-F613-431BA4C21D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BDEFF68-1914-C680-D831-14F63942F1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179D9C-6BAC-4387-A8A0-77A5697948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6172398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66E303EE-0B4A-3FB4-B56A-FB74CF7DEDB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EDC1CE-93F9-4191-961E-C4995705CA3E}" type="datetimeFigureOut">
              <a:rPr lang="en-US" smtClean="0"/>
              <a:t>10/10/2022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59AD3F4F-33CD-4CB2-75E5-74051C3114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E99D5F7-E270-DFDA-4476-77BBB1E57E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179D9C-6BAC-4387-A8A0-77A5697948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8941442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D74B40D-AE1E-DCCB-D732-4C868ABD8DC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0C44BA4-B1EC-F2CA-3914-4BED00A8341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66E2E12-5800-2C9D-5E66-5A243D11842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BE1A8BA-9848-F11B-CE66-B7CC77AAADE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EDC1CE-93F9-4191-961E-C4995705CA3E}" type="datetimeFigureOut">
              <a:rPr lang="en-US" smtClean="0"/>
              <a:t>10/10/2022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038232E-4ED1-64B9-84DE-34AEE21B86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11B9162-6EED-BE7D-203F-4929310311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179D9C-6BAC-4387-A8A0-77A5697948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348216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FD46AD6-9147-ED57-0808-5DCC7736CB4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C8E3EF0B-A68E-E763-6CEC-8CEA188C872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44E0BE0-B4F5-7129-1F85-81044722A0B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988DA45-F20E-373D-B223-67B8768B5E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EDC1CE-93F9-4191-961E-C4995705CA3E}" type="datetimeFigureOut">
              <a:rPr lang="en-US" smtClean="0"/>
              <a:t>10/10/2022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C9AA218-572B-5626-711D-FFC7C6987C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4A255BE-2992-2987-48CE-5BB0ACA80B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179D9C-6BAC-4387-A8A0-77A5697948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020567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E712FA-039B-2CB4-E048-888F51AA4F9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6C5568C-9F17-D504-BE40-DE3C7D1AC73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011A3F9-BBEB-FBCB-8B94-DBFE91BB355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EDC1CE-93F9-4191-961E-C4995705CA3E}" type="datetimeFigureOut">
              <a:rPr lang="en-US" smtClean="0"/>
              <a:t>10/10/2022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33089C1-F843-F3CA-3C22-D94598BF92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8C18FAE-0007-F560-ED97-2FDF8A69E9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179D9C-6BAC-4387-A8A0-77A5697948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5046457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07FFE639-F124-FAE9-994C-8D91B9F6380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DF8057A-0DD8-521D-9C3C-30F1AE8CCB7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80F622D-7864-36F4-EC8D-E78763DE230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EDC1CE-93F9-4191-961E-C4995705CA3E}" type="datetimeFigureOut">
              <a:rPr lang="en-US" smtClean="0"/>
              <a:t>10/10/2022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E419329-744E-D3B3-C060-5CE1474A43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CA9137A-9C9A-73D5-4351-88493AFFCE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179D9C-6BAC-4387-A8A0-77A5697948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0644316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C57AE65B-F777-DFD6-68E1-D4B431DA66B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62DD188-E2E1-5241-2DD3-9CBBA24F01A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D31E4A2-E6C0-7DC2-79A2-6AD799C9B1F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CEDC1CE-93F9-4191-961E-C4995705CA3E}" type="datetimeFigureOut">
              <a:rPr lang="en-US" smtClean="0"/>
              <a:t>10/10/2022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1CA77CD-5A7B-B731-AD57-762310EF91C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DF00F30-EDAD-D940-9207-A1903C461D4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7179D9C-6BAC-4387-A8A0-77A5697948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214366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6B9BEB2-EA11-4966-2926-A06D6A348CD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just"/>
            <a:r>
              <a:rPr lang="ru-RU" sz="27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Синдицированное кредитование по-русски: для российских заемщиков по российскому праву в российских рублях от российских банков</a:t>
            </a:r>
            <a:br>
              <a:rPr lang="en-US" sz="44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</a:br>
            <a:endParaRPr lang="en-US" dirty="0"/>
          </a:p>
        </p:txBody>
      </p:sp>
      <p:graphicFrame>
        <p:nvGraphicFramePr>
          <p:cNvPr id="4" name="Content Placeholder 2">
            <a:extLst>
              <a:ext uri="{FF2B5EF4-FFF2-40B4-BE49-F238E27FC236}">
                <a16:creationId xmlns:a16="http://schemas.microsoft.com/office/drawing/2014/main" id="{462E5539-F577-2D0F-081F-8EF3835B3830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682787200"/>
              </p:ext>
            </p:extLst>
          </p:nvPr>
        </p:nvGraphicFramePr>
        <p:xfrm>
          <a:off x="949235" y="1690688"/>
          <a:ext cx="10284822" cy="473343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54174571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</TotalTime>
  <Words>89</Words>
  <Application>Microsoft Office PowerPoint</Application>
  <PresentationFormat>Widescreen</PresentationFormat>
  <Paragraphs>6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Синдицированное кредитование по-русски: для российских заемщиков по российскому праву в российских рублях от российских банков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Cbonds форум - Корпоративное кредитование в России – 2022 </dc:title>
  <dc:creator>Nikolskaya Consulting</dc:creator>
  <cp:lastModifiedBy>Nikolskaya Consulting</cp:lastModifiedBy>
  <cp:revision>2</cp:revision>
  <dcterms:created xsi:type="dcterms:W3CDTF">2022-10-10T12:03:53Z</dcterms:created>
  <dcterms:modified xsi:type="dcterms:W3CDTF">2022-10-10T12:16:24Z</dcterms:modified>
</cp:coreProperties>
</file>